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Uredite stil podnaslova matrice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A93E-A5B1-4418-A123-EFB99A28CF5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C7C8B-72AE-4BE1-9D52-FA9CF829C7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19525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A93E-A5B1-4418-A123-EFB99A28CF5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C7C8B-72AE-4BE1-9D52-FA9CF829C7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2416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A93E-A5B1-4418-A123-EFB99A28CF5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C7C8B-72AE-4BE1-9D52-FA9CF829C7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25049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A93E-A5B1-4418-A123-EFB99A28CF5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C7C8B-72AE-4BE1-9D52-FA9CF829C7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80819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A93E-A5B1-4418-A123-EFB99A28CF5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C7C8B-72AE-4BE1-9D52-FA9CF829C7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36753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A93E-A5B1-4418-A123-EFB99A28CF5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C7C8B-72AE-4BE1-9D52-FA9CF829C7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12319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A93E-A5B1-4418-A123-EFB99A28CF5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C7C8B-72AE-4BE1-9D52-FA9CF829C7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83310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A93E-A5B1-4418-A123-EFB99A28CF5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C7C8B-72AE-4BE1-9D52-FA9CF829C7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70964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A93E-A5B1-4418-A123-EFB99A28CF5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C7C8B-72AE-4BE1-9D52-FA9CF829C7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68495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A93E-A5B1-4418-A123-EFB99A28CF5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C7C8B-72AE-4BE1-9D52-FA9CF829C7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48531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1A93E-A5B1-4418-A123-EFB99A28CF5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C7C8B-72AE-4BE1-9D52-FA9CF829C7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45557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1A93E-A5B1-4418-A123-EFB99A28CF52}" type="datetimeFigureOut">
              <a:rPr lang="hr-HR" smtClean="0"/>
              <a:t>9.5.2017.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C7C8B-72AE-4BE1-9D52-FA9CF829C75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53615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700"/>
            <a:ext cx="11938000" cy="6718300"/>
          </a:xfrm>
          <a:prstGeom prst="rect">
            <a:avLst/>
          </a:prstGeom>
        </p:spPr>
      </p:pic>
      <p:sp>
        <p:nvSpPr>
          <p:cNvPr id="3" name="TekstniOkvir 2"/>
          <p:cNvSpPr txBox="1"/>
          <p:nvPr/>
        </p:nvSpPr>
        <p:spPr>
          <a:xfrm>
            <a:off x="1943100" y="2438400"/>
            <a:ext cx="782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7200" b="1" dirty="0" smtClean="0">
                <a:latin typeface="Arial Rounded MT Bold" panose="020F0704030504030204" pitchFamily="34" charset="0"/>
              </a:rPr>
              <a:t>ZAMJENIČKI PRIDJEVI</a:t>
            </a:r>
            <a:endParaRPr lang="hr-HR" sz="7200" b="1" dirty="0">
              <a:latin typeface="Arial Rounded MT Bold" panose="020F0704030504030204" pitchFamily="34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47601">
            <a:off x="1828699" y="-774706"/>
            <a:ext cx="1188722" cy="548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9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8B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190500"/>
            <a:ext cx="11887200" cy="6667500"/>
          </a:xfrm>
          <a:prstGeom prst="rect">
            <a:avLst/>
          </a:prstGeom>
        </p:spPr>
      </p:pic>
      <p:sp>
        <p:nvSpPr>
          <p:cNvPr id="3" name="TekstniOkvir 2"/>
          <p:cNvSpPr txBox="1"/>
          <p:nvPr/>
        </p:nvSpPr>
        <p:spPr>
          <a:xfrm>
            <a:off x="2222500" y="1397000"/>
            <a:ext cx="78613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b="1" dirty="0" smtClean="0"/>
              <a:t>-pridjevi koji imaju za  G i D singulara imaju nastavke kao i zamjenice</a:t>
            </a:r>
          </a:p>
          <a:p>
            <a:r>
              <a:rPr lang="hr-HR" sz="4000" b="1" dirty="0" smtClean="0"/>
              <a:t>G </a:t>
            </a:r>
            <a:r>
              <a:rPr lang="hr-HR" sz="4000" b="1" dirty="0" err="1" smtClean="0"/>
              <a:t>sg</a:t>
            </a:r>
            <a:r>
              <a:rPr lang="hr-HR" sz="4000" b="1" dirty="0" smtClean="0"/>
              <a:t> – </a:t>
            </a:r>
            <a:r>
              <a:rPr lang="hr-HR" sz="4000" b="1" dirty="0" err="1" smtClean="0"/>
              <a:t>ius</a:t>
            </a:r>
            <a:endParaRPr lang="hr-HR" sz="4000" b="1" dirty="0" smtClean="0"/>
          </a:p>
          <a:p>
            <a:r>
              <a:rPr lang="hr-HR" sz="4000" b="1" dirty="0" smtClean="0"/>
              <a:t>D </a:t>
            </a:r>
            <a:r>
              <a:rPr lang="hr-HR" sz="4000" b="1" dirty="0" err="1" smtClean="0"/>
              <a:t>sg</a:t>
            </a:r>
            <a:r>
              <a:rPr lang="hr-HR" sz="4000" b="1" dirty="0" smtClean="0"/>
              <a:t> – i</a:t>
            </a:r>
          </a:p>
          <a:p>
            <a:endParaRPr lang="hr-HR" sz="4000" b="1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92149">
            <a:off x="8952067" y="2031995"/>
            <a:ext cx="1188722" cy="548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84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127000"/>
            <a:ext cx="11937999" cy="6858000"/>
          </a:xfrm>
          <a:prstGeom prst="rect">
            <a:avLst/>
          </a:prstGeom>
        </p:spPr>
      </p:pic>
      <p:sp>
        <p:nvSpPr>
          <p:cNvPr id="3" name="TekstniOkvir 2"/>
          <p:cNvSpPr txBox="1"/>
          <p:nvPr/>
        </p:nvSpPr>
        <p:spPr>
          <a:xfrm>
            <a:off x="1905000" y="1193800"/>
            <a:ext cx="84709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4000" b="1" dirty="0" smtClean="0"/>
              <a:t>UNUS 3 – jedan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4000" b="1" dirty="0" smtClean="0"/>
              <a:t>SOLUS 3 – sam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4000" b="1" dirty="0" smtClean="0"/>
              <a:t>TOTUS 3 – čitav, sav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4000" b="1" dirty="0" smtClean="0"/>
              <a:t>NULLUS 3 – nijedan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4000" b="1" dirty="0" smtClean="0"/>
              <a:t>ULLUS 3 – ijedan</a:t>
            </a:r>
            <a:endParaRPr lang="hr-HR" sz="4000" b="1" dirty="0"/>
          </a:p>
        </p:txBody>
      </p:sp>
      <p:sp>
        <p:nvSpPr>
          <p:cNvPr id="4" name="TekstniOkvir 3"/>
          <p:cNvSpPr txBox="1"/>
          <p:nvPr/>
        </p:nvSpPr>
        <p:spPr>
          <a:xfrm>
            <a:off x="7429500" y="1714500"/>
            <a:ext cx="3111500" cy="1947565"/>
          </a:xfrm>
          <a:prstGeom prst="wedgeEllipseCallout">
            <a:avLst>
              <a:gd name="adj1" fmla="val -66139"/>
              <a:gd name="adj2" fmla="val -4248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2800" b="1" dirty="0">
                <a:solidFill>
                  <a:schemeClr val="tx1"/>
                </a:solidFill>
              </a:rPr>
              <a:t>p</a:t>
            </a:r>
            <a:r>
              <a:rPr lang="hr-HR" sz="2800" b="1" dirty="0" smtClean="0">
                <a:solidFill>
                  <a:schemeClr val="tx1"/>
                </a:solidFill>
              </a:rPr>
              <a:t>ridjevi 1.i 2.deklinacije na –</a:t>
            </a:r>
            <a:r>
              <a:rPr lang="hr-HR" sz="2800" b="1" dirty="0" err="1" smtClean="0">
                <a:solidFill>
                  <a:schemeClr val="tx1"/>
                </a:solidFill>
              </a:rPr>
              <a:t>us</a:t>
            </a:r>
            <a:r>
              <a:rPr lang="hr-HR" sz="2800" b="1" dirty="0" smtClean="0">
                <a:solidFill>
                  <a:schemeClr val="tx1"/>
                </a:solidFill>
              </a:rPr>
              <a:t>,-a,-um</a:t>
            </a:r>
            <a:endParaRPr lang="hr-H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71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kstniOkvir 2"/>
          <p:cNvSpPr txBox="1"/>
          <p:nvPr/>
        </p:nvSpPr>
        <p:spPr>
          <a:xfrm>
            <a:off x="1714500" y="1054100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4000" b="1" dirty="0" smtClean="0">
                <a:solidFill>
                  <a:srgbClr val="7030A0"/>
                </a:solidFill>
              </a:rPr>
              <a:t>UTER, UTRA, UTRUM </a:t>
            </a:r>
            <a:r>
              <a:rPr lang="hr-HR" sz="4000" b="1" dirty="0" smtClean="0"/>
              <a:t>– koji (od dvojice)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4000" b="1" dirty="0" smtClean="0">
                <a:solidFill>
                  <a:srgbClr val="7030A0"/>
                </a:solidFill>
              </a:rPr>
              <a:t>UTER</a:t>
            </a:r>
            <a:r>
              <a:rPr lang="hr-HR" sz="4000" b="1" dirty="0" smtClean="0"/>
              <a:t>QUE, </a:t>
            </a:r>
            <a:r>
              <a:rPr lang="hr-HR" sz="4000" b="1" dirty="0" smtClean="0">
                <a:solidFill>
                  <a:srgbClr val="7030A0"/>
                </a:solidFill>
              </a:rPr>
              <a:t>UTRA</a:t>
            </a:r>
            <a:r>
              <a:rPr lang="hr-HR" sz="4000" b="1" dirty="0" smtClean="0"/>
              <a:t>QUE, </a:t>
            </a:r>
            <a:r>
              <a:rPr lang="hr-HR" sz="4000" b="1" dirty="0" smtClean="0">
                <a:solidFill>
                  <a:srgbClr val="7030A0"/>
                </a:solidFill>
              </a:rPr>
              <a:t>UTRUM</a:t>
            </a:r>
            <a:r>
              <a:rPr lang="hr-HR" sz="4000" b="1" dirty="0" smtClean="0"/>
              <a:t>QUE </a:t>
            </a:r>
          </a:p>
          <a:p>
            <a:r>
              <a:rPr lang="hr-HR" sz="4000" b="1" dirty="0" smtClean="0"/>
              <a:t>– i jedan i drugi (od dvojice)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4000" b="1" dirty="0" smtClean="0"/>
              <a:t>NE</a:t>
            </a:r>
            <a:r>
              <a:rPr lang="hr-HR" sz="4000" b="1" dirty="0" smtClean="0">
                <a:solidFill>
                  <a:srgbClr val="7030A0"/>
                </a:solidFill>
              </a:rPr>
              <a:t>UTER</a:t>
            </a:r>
            <a:r>
              <a:rPr lang="hr-HR" sz="4000" b="1" dirty="0" smtClean="0"/>
              <a:t>, NE</a:t>
            </a:r>
            <a:r>
              <a:rPr lang="hr-HR" sz="4000" b="1" dirty="0" smtClean="0">
                <a:solidFill>
                  <a:srgbClr val="7030A0"/>
                </a:solidFill>
              </a:rPr>
              <a:t>UTRA</a:t>
            </a:r>
            <a:r>
              <a:rPr lang="hr-HR" sz="4000" b="1" dirty="0" smtClean="0"/>
              <a:t>, NE</a:t>
            </a:r>
            <a:r>
              <a:rPr lang="hr-HR" sz="4000" b="1" dirty="0" smtClean="0">
                <a:solidFill>
                  <a:srgbClr val="7030A0"/>
                </a:solidFill>
              </a:rPr>
              <a:t>UTRUM</a:t>
            </a:r>
            <a:r>
              <a:rPr lang="hr-HR" sz="4000" b="1" dirty="0" smtClean="0"/>
              <a:t> </a:t>
            </a:r>
          </a:p>
          <a:p>
            <a:r>
              <a:rPr lang="hr-HR" sz="4000" b="1" dirty="0" smtClean="0"/>
              <a:t>– ni jedan ni drugi (od dvojice)</a:t>
            </a:r>
          </a:p>
          <a:p>
            <a:endParaRPr lang="hr-HR" sz="4000" b="1" dirty="0"/>
          </a:p>
        </p:txBody>
      </p:sp>
      <p:sp>
        <p:nvSpPr>
          <p:cNvPr id="4" name="TekstniOkvir 3"/>
          <p:cNvSpPr txBox="1"/>
          <p:nvPr/>
        </p:nvSpPr>
        <p:spPr>
          <a:xfrm>
            <a:off x="9042400" y="4749800"/>
            <a:ext cx="3149600" cy="1861006"/>
          </a:xfrm>
          <a:prstGeom prst="wedgeEllipseCallout">
            <a:avLst>
              <a:gd name="adj1" fmla="val -55752"/>
              <a:gd name="adj2" fmla="val -71467"/>
            </a:avLst>
          </a:prstGeom>
          <a:solidFill>
            <a:srgbClr val="ED8BB5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4000" b="1" dirty="0" smtClean="0">
                <a:solidFill>
                  <a:schemeClr val="tx1"/>
                </a:solidFill>
              </a:rPr>
              <a:t> </a:t>
            </a:r>
            <a:r>
              <a:rPr lang="hr-HR" sz="4000" b="1" dirty="0" err="1" smtClean="0">
                <a:solidFill>
                  <a:schemeClr val="tx1"/>
                </a:solidFill>
              </a:rPr>
              <a:t>uter</a:t>
            </a:r>
            <a:r>
              <a:rPr lang="hr-HR" sz="4000" b="1" dirty="0" smtClean="0">
                <a:solidFill>
                  <a:schemeClr val="tx1"/>
                </a:solidFill>
              </a:rPr>
              <a:t> pridjevi</a:t>
            </a:r>
            <a:endParaRPr lang="hr-HR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763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TekstniOkvir 2"/>
          <p:cNvSpPr txBox="1"/>
          <p:nvPr/>
        </p:nvSpPr>
        <p:spPr>
          <a:xfrm>
            <a:off x="1193800" y="762000"/>
            <a:ext cx="9982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4000" b="1" dirty="0" smtClean="0"/>
              <a:t>ALIUS, ALIA, ALIUD – drugi (od više njih)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r-HR" sz="4000" b="1" dirty="0" smtClean="0"/>
              <a:t>ALTER, ALTERA, ALTERUM – drugi (od dvojice)</a:t>
            </a:r>
            <a:endParaRPr lang="hr-HR" sz="4000" b="1" dirty="0"/>
          </a:p>
        </p:txBody>
      </p:sp>
      <p:sp>
        <p:nvSpPr>
          <p:cNvPr id="5" name="TekstniOkvir 4"/>
          <p:cNvSpPr txBox="1"/>
          <p:nvPr/>
        </p:nvSpPr>
        <p:spPr>
          <a:xfrm>
            <a:off x="1460500" y="4965700"/>
            <a:ext cx="9867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b="1" dirty="0" smtClean="0"/>
              <a:t>ALIUS koristi za G i D singulara oblike zamjeničkog pridjeva ALTER</a:t>
            </a:r>
            <a:endParaRPr lang="hr-HR" sz="4000" b="1" dirty="0"/>
          </a:p>
        </p:txBody>
      </p:sp>
      <p:sp>
        <p:nvSpPr>
          <p:cNvPr id="6" name="TekstniOkvir 5"/>
          <p:cNvSpPr txBox="1"/>
          <p:nvPr/>
        </p:nvSpPr>
        <p:spPr>
          <a:xfrm>
            <a:off x="7429500" y="2775703"/>
            <a:ext cx="3111500" cy="1947565"/>
          </a:xfrm>
          <a:prstGeom prst="wedgeEllipseCallout">
            <a:avLst>
              <a:gd name="adj1" fmla="val -58792"/>
              <a:gd name="adj2" fmla="val -79004"/>
            </a:avLst>
          </a:prstGeom>
          <a:solidFill>
            <a:srgbClr val="ED8BB5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2800" b="1" dirty="0" smtClean="0">
                <a:solidFill>
                  <a:schemeClr val="tx1"/>
                </a:solidFill>
              </a:rPr>
              <a:t>pridjevi sa značenjem DRUGI</a:t>
            </a:r>
            <a:endParaRPr lang="hr-H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187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alpha val="19000"/>
                <a:lumMod val="65000"/>
                <a:lumOff val="3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203200"/>
            <a:ext cx="11925300" cy="6515100"/>
          </a:xfrm>
          <a:prstGeom prst="rect">
            <a:avLst/>
          </a:prstGeom>
        </p:spPr>
      </p:pic>
      <p:sp>
        <p:nvSpPr>
          <p:cNvPr id="6" name="TekstniOkvir 5"/>
          <p:cNvSpPr txBox="1"/>
          <p:nvPr/>
        </p:nvSpPr>
        <p:spPr>
          <a:xfrm>
            <a:off x="1308100" y="749300"/>
            <a:ext cx="9042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/>
              <a:t>MNEMOTEHNIKA – </a:t>
            </a:r>
            <a:r>
              <a:rPr lang="hr-HR" sz="3600" b="1" dirty="0" smtClean="0">
                <a:solidFill>
                  <a:srgbClr val="FF0000"/>
                </a:solidFill>
              </a:rPr>
              <a:t>UNUS NAUTA</a:t>
            </a:r>
          </a:p>
          <a:p>
            <a:r>
              <a:rPr lang="hr-HR" sz="3600" b="1" dirty="0" smtClean="0">
                <a:solidFill>
                  <a:srgbClr val="FF0000"/>
                </a:solidFill>
              </a:rPr>
              <a:t>U</a:t>
            </a:r>
            <a:r>
              <a:rPr lang="hr-HR" sz="3600" b="1" dirty="0" smtClean="0"/>
              <a:t>NUS</a:t>
            </a:r>
          </a:p>
          <a:p>
            <a:r>
              <a:rPr lang="hr-HR" sz="3600" b="1" dirty="0" smtClean="0">
                <a:solidFill>
                  <a:srgbClr val="FF0000"/>
                </a:solidFill>
              </a:rPr>
              <a:t>N</a:t>
            </a:r>
            <a:r>
              <a:rPr lang="hr-HR" sz="3600" b="1" dirty="0" smtClean="0"/>
              <a:t>ULLUS</a:t>
            </a:r>
          </a:p>
          <a:p>
            <a:r>
              <a:rPr lang="hr-HR" sz="3600" b="1" dirty="0" smtClean="0">
                <a:solidFill>
                  <a:srgbClr val="FF0000"/>
                </a:solidFill>
              </a:rPr>
              <a:t>U</a:t>
            </a:r>
            <a:r>
              <a:rPr lang="hr-HR" sz="3600" b="1" dirty="0" smtClean="0"/>
              <a:t>LLUS</a:t>
            </a:r>
          </a:p>
          <a:p>
            <a:r>
              <a:rPr lang="hr-HR" sz="3600" b="1" dirty="0" smtClean="0">
                <a:solidFill>
                  <a:srgbClr val="FF0000"/>
                </a:solidFill>
              </a:rPr>
              <a:t>S</a:t>
            </a:r>
            <a:r>
              <a:rPr lang="hr-HR" sz="3600" b="1" dirty="0" smtClean="0"/>
              <a:t>OLUS</a:t>
            </a:r>
          </a:p>
          <a:p>
            <a:r>
              <a:rPr lang="hr-HR" sz="3600" b="1" dirty="0" smtClean="0">
                <a:solidFill>
                  <a:srgbClr val="FF0000"/>
                </a:solidFill>
              </a:rPr>
              <a:t>N</a:t>
            </a:r>
            <a:r>
              <a:rPr lang="hr-HR" sz="3600" b="1" dirty="0" smtClean="0"/>
              <a:t>EUTER</a:t>
            </a:r>
          </a:p>
          <a:p>
            <a:r>
              <a:rPr lang="hr-HR" sz="3600" b="1" dirty="0" smtClean="0">
                <a:solidFill>
                  <a:srgbClr val="FF0000"/>
                </a:solidFill>
              </a:rPr>
              <a:t>A</a:t>
            </a:r>
            <a:r>
              <a:rPr lang="hr-HR" sz="3600" b="1" dirty="0" smtClean="0"/>
              <a:t>LTER</a:t>
            </a:r>
          </a:p>
          <a:p>
            <a:r>
              <a:rPr lang="hr-HR" sz="3600" b="1" dirty="0" smtClean="0">
                <a:solidFill>
                  <a:srgbClr val="FF0000"/>
                </a:solidFill>
              </a:rPr>
              <a:t>U</a:t>
            </a:r>
            <a:r>
              <a:rPr lang="hr-HR" sz="3600" b="1" dirty="0" smtClean="0"/>
              <a:t>TER</a:t>
            </a:r>
          </a:p>
          <a:p>
            <a:r>
              <a:rPr lang="hr-HR" sz="3600" b="1" dirty="0" smtClean="0">
                <a:solidFill>
                  <a:srgbClr val="FF0000"/>
                </a:solidFill>
              </a:rPr>
              <a:t>T</a:t>
            </a:r>
            <a:r>
              <a:rPr lang="hr-HR" sz="3600" b="1" dirty="0" smtClean="0"/>
              <a:t>OTUS</a:t>
            </a:r>
          </a:p>
          <a:p>
            <a:r>
              <a:rPr lang="hr-HR" sz="3600" b="1" dirty="0" smtClean="0">
                <a:solidFill>
                  <a:srgbClr val="FF0000"/>
                </a:solidFill>
              </a:rPr>
              <a:t>A</a:t>
            </a:r>
            <a:r>
              <a:rPr lang="hr-HR" sz="3600" b="1" dirty="0" smtClean="0"/>
              <a:t>LIUS</a:t>
            </a:r>
            <a:endParaRPr lang="hr-HR" sz="3600" b="1" dirty="0"/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463" y="1437440"/>
            <a:ext cx="3684985" cy="425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07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533400" y="4699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/>
              <a:t>z</a:t>
            </a:r>
            <a:r>
              <a:rPr lang="hr-HR" sz="2800" b="1" dirty="0" smtClean="0"/>
              <a:t>amjenički pridjev</a:t>
            </a:r>
            <a:endParaRPr lang="hr-HR" sz="2800" b="1" dirty="0"/>
          </a:p>
        </p:txBody>
      </p:sp>
      <p:sp>
        <p:nvSpPr>
          <p:cNvPr id="3" name="TekstniOkvir 2"/>
          <p:cNvSpPr txBox="1"/>
          <p:nvPr/>
        </p:nvSpPr>
        <p:spPr>
          <a:xfrm>
            <a:off x="5905500" y="48512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/>
              <a:t>g</a:t>
            </a:r>
            <a:r>
              <a:rPr lang="hr-HR" sz="2800" b="1" dirty="0" smtClean="0"/>
              <a:t>enitiv singulara</a:t>
            </a:r>
            <a:endParaRPr lang="hr-HR" sz="2800" b="1" dirty="0"/>
          </a:p>
        </p:txBody>
      </p:sp>
      <p:sp>
        <p:nvSpPr>
          <p:cNvPr id="4" name="TekstniOkvir 3"/>
          <p:cNvSpPr txBox="1"/>
          <p:nvPr/>
        </p:nvSpPr>
        <p:spPr>
          <a:xfrm>
            <a:off x="8966200" y="48512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dativ singulara</a:t>
            </a:r>
            <a:endParaRPr lang="hr-HR" sz="2800" b="1" dirty="0"/>
          </a:p>
        </p:txBody>
      </p:sp>
      <p:sp>
        <p:nvSpPr>
          <p:cNvPr id="5" name="TekstniOkvir 4"/>
          <p:cNvSpPr txBox="1"/>
          <p:nvPr/>
        </p:nvSpPr>
        <p:spPr>
          <a:xfrm>
            <a:off x="546100" y="99312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UNUS 3</a:t>
            </a:r>
            <a:endParaRPr lang="hr-HR" sz="2800" b="1" dirty="0"/>
          </a:p>
        </p:txBody>
      </p:sp>
      <p:sp>
        <p:nvSpPr>
          <p:cNvPr id="6" name="TekstniOkvir 5"/>
          <p:cNvSpPr txBox="1"/>
          <p:nvPr/>
        </p:nvSpPr>
        <p:spPr>
          <a:xfrm>
            <a:off x="584200" y="146302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SOLUS 3</a:t>
            </a:r>
            <a:endParaRPr lang="hr-HR" sz="2800" b="1" dirty="0"/>
          </a:p>
        </p:txBody>
      </p:sp>
      <p:sp>
        <p:nvSpPr>
          <p:cNvPr id="7" name="TekstniOkvir 6"/>
          <p:cNvSpPr txBox="1"/>
          <p:nvPr/>
        </p:nvSpPr>
        <p:spPr>
          <a:xfrm>
            <a:off x="571500" y="202308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TOTUS 3</a:t>
            </a:r>
            <a:endParaRPr lang="hr-HR" sz="2800" b="1" dirty="0"/>
          </a:p>
        </p:txBody>
      </p:sp>
      <p:sp>
        <p:nvSpPr>
          <p:cNvPr id="8" name="TekstniOkvir 7"/>
          <p:cNvSpPr txBox="1"/>
          <p:nvPr/>
        </p:nvSpPr>
        <p:spPr>
          <a:xfrm>
            <a:off x="571500" y="2566710"/>
            <a:ext cx="287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NULLUS 3</a:t>
            </a:r>
            <a:endParaRPr lang="hr-HR" sz="2800" b="1" dirty="0"/>
          </a:p>
        </p:txBody>
      </p:sp>
      <p:sp>
        <p:nvSpPr>
          <p:cNvPr id="9" name="TekstniOkvir 8"/>
          <p:cNvSpPr txBox="1"/>
          <p:nvPr/>
        </p:nvSpPr>
        <p:spPr>
          <a:xfrm>
            <a:off x="584200" y="316361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ULLUS 3</a:t>
            </a:r>
            <a:endParaRPr lang="hr-HR" sz="2800" b="1" dirty="0"/>
          </a:p>
        </p:txBody>
      </p:sp>
      <p:sp>
        <p:nvSpPr>
          <p:cNvPr id="10" name="TekstniOkvir 9"/>
          <p:cNvSpPr txBox="1"/>
          <p:nvPr/>
        </p:nvSpPr>
        <p:spPr>
          <a:xfrm>
            <a:off x="584200" y="3693180"/>
            <a:ext cx="3187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UTER,UTRA,UTRUM</a:t>
            </a:r>
            <a:endParaRPr lang="hr-HR" sz="2800" b="1" dirty="0"/>
          </a:p>
        </p:txBody>
      </p:sp>
      <p:sp>
        <p:nvSpPr>
          <p:cNvPr id="11" name="TekstniOkvir 10"/>
          <p:cNvSpPr txBox="1"/>
          <p:nvPr/>
        </p:nvSpPr>
        <p:spPr>
          <a:xfrm>
            <a:off x="584200" y="42291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UTERQUE,UTRAQUE,UTRUMQUE</a:t>
            </a:r>
            <a:endParaRPr lang="hr-HR" sz="2800" b="1" dirty="0"/>
          </a:p>
        </p:txBody>
      </p:sp>
      <p:sp>
        <p:nvSpPr>
          <p:cNvPr id="12" name="TekstniOkvir 11"/>
          <p:cNvSpPr txBox="1"/>
          <p:nvPr/>
        </p:nvSpPr>
        <p:spPr>
          <a:xfrm>
            <a:off x="558800" y="4826000"/>
            <a:ext cx="454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NEUTER,NEUTRA,NEUTRUM</a:t>
            </a:r>
            <a:endParaRPr lang="hr-HR" sz="2800" b="1" dirty="0"/>
          </a:p>
        </p:txBody>
      </p:sp>
      <p:sp>
        <p:nvSpPr>
          <p:cNvPr id="13" name="TekstniOkvir 12"/>
          <p:cNvSpPr txBox="1"/>
          <p:nvPr/>
        </p:nvSpPr>
        <p:spPr>
          <a:xfrm>
            <a:off x="584200" y="5422900"/>
            <a:ext cx="4178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ALTER,ALTERA,ALTERUM</a:t>
            </a:r>
            <a:endParaRPr lang="hr-HR" sz="2800" b="1" dirty="0"/>
          </a:p>
        </p:txBody>
      </p:sp>
      <p:sp>
        <p:nvSpPr>
          <p:cNvPr id="14" name="TekstniOkvir 13"/>
          <p:cNvSpPr txBox="1"/>
          <p:nvPr/>
        </p:nvSpPr>
        <p:spPr>
          <a:xfrm>
            <a:off x="584200" y="60198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ALIUS,ALIA,ALIUD</a:t>
            </a:r>
            <a:endParaRPr lang="hr-HR" sz="2800" b="1" dirty="0"/>
          </a:p>
        </p:txBody>
      </p:sp>
      <p:sp>
        <p:nvSpPr>
          <p:cNvPr id="15" name="TekstniOkvir 14"/>
          <p:cNvSpPr txBox="1"/>
          <p:nvPr/>
        </p:nvSpPr>
        <p:spPr>
          <a:xfrm>
            <a:off x="5905500" y="976615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UNIUS</a:t>
            </a:r>
            <a:endParaRPr lang="hr-HR" sz="2800" b="1" dirty="0"/>
          </a:p>
        </p:txBody>
      </p:sp>
      <p:sp>
        <p:nvSpPr>
          <p:cNvPr id="16" name="TekstniOkvir 15"/>
          <p:cNvSpPr txBox="1"/>
          <p:nvPr/>
        </p:nvSpPr>
        <p:spPr>
          <a:xfrm>
            <a:off x="8966200" y="93733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UNI</a:t>
            </a:r>
            <a:endParaRPr lang="hr-HR" sz="2800" b="1" dirty="0"/>
          </a:p>
        </p:txBody>
      </p:sp>
      <p:sp>
        <p:nvSpPr>
          <p:cNvPr id="17" name="TekstniOkvir 16"/>
          <p:cNvSpPr txBox="1"/>
          <p:nvPr/>
        </p:nvSpPr>
        <p:spPr>
          <a:xfrm>
            <a:off x="5867400" y="146302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SOLIUS</a:t>
            </a:r>
            <a:endParaRPr lang="hr-HR" sz="2800" b="1" dirty="0"/>
          </a:p>
        </p:txBody>
      </p:sp>
      <p:sp>
        <p:nvSpPr>
          <p:cNvPr id="18" name="TekstniOkvir 17"/>
          <p:cNvSpPr txBox="1"/>
          <p:nvPr/>
        </p:nvSpPr>
        <p:spPr>
          <a:xfrm>
            <a:off x="8966200" y="146055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SOLI</a:t>
            </a:r>
            <a:endParaRPr lang="hr-HR" sz="2800" b="1" dirty="0"/>
          </a:p>
        </p:txBody>
      </p:sp>
      <p:sp>
        <p:nvSpPr>
          <p:cNvPr id="19" name="TekstniOkvir 18"/>
          <p:cNvSpPr txBox="1"/>
          <p:nvPr/>
        </p:nvSpPr>
        <p:spPr>
          <a:xfrm>
            <a:off x="5867400" y="198377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TOTIUS</a:t>
            </a:r>
            <a:endParaRPr lang="hr-HR" sz="2800" b="1" dirty="0"/>
          </a:p>
        </p:txBody>
      </p:sp>
      <p:sp>
        <p:nvSpPr>
          <p:cNvPr id="20" name="TekstniOkvir 19"/>
          <p:cNvSpPr txBox="1"/>
          <p:nvPr/>
        </p:nvSpPr>
        <p:spPr>
          <a:xfrm>
            <a:off x="8966200" y="198629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TOTI</a:t>
            </a:r>
            <a:endParaRPr lang="hr-HR" sz="2800" b="1" dirty="0"/>
          </a:p>
        </p:txBody>
      </p:sp>
      <p:sp>
        <p:nvSpPr>
          <p:cNvPr id="21" name="TekstniOkvir 20"/>
          <p:cNvSpPr txBox="1"/>
          <p:nvPr/>
        </p:nvSpPr>
        <p:spPr>
          <a:xfrm>
            <a:off x="5867400" y="2566710"/>
            <a:ext cx="276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NULLIUS</a:t>
            </a:r>
            <a:endParaRPr lang="hr-HR" sz="2800" b="1" dirty="0"/>
          </a:p>
        </p:txBody>
      </p:sp>
      <p:sp>
        <p:nvSpPr>
          <p:cNvPr id="22" name="TekstniOkvir 21"/>
          <p:cNvSpPr txBox="1"/>
          <p:nvPr/>
        </p:nvSpPr>
        <p:spPr>
          <a:xfrm>
            <a:off x="8940800" y="2506990"/>
            <a:ext cx="276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NULLI</a:t>
            </a:r>
            <a:endParaRPr lang="hr-HR" sz="2800" b="1" dirty="0"/>
          </a:p>
        </p:txBody>
      </p:sp>
      <p:sp>
        <p:nvSpPr>
          <p:cNvPr id="23" name="TekstniOkvir 22"/>
          <p:cNvSpPr txBox="1"/>
          <p:nvPr/>
        </p:nvSpPr>
        <p:spPr>
          <a:xfrm>
            <a:off x="5867400" y="3089930"/>
            <a:ext cx="276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ULLIUS</a:t>
            </a:r>
            <a:endParaRPr lang="hr-HR" sz="2800" b="1" dirty="0"/>
          </a:p>
        </p:txBody>
      </p:sp>
      <p:sp>
        <p:nvSpPr>
          <p:cNvPr id="24" name="TekstniOkvir 23"/>
          <p:cNvSpPr txBox="1"/>
          <p:nvPr/>
        </p:nvSpPr>
        <p:spPr>
          <a:xfrm>
            <a:off x="8966200" y="3027690"/>
            <a:ext cx="276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ULLI</a:t>
            </a:r>
            <a:endParaRPr lang="hr-HR" sz="2800" b="1" dirty="0"/>
          </a:p>
        </p:txBody>
      </p:sp>
      <p:sp>
        <p:nvSpPr>
          <p:cNvPr id="25" name="TekstniOkvir 24"/>
          <p:cNvSpPr txBox="1"/>
          <p:nvPr/>
        </p:nvSpPr>
        <p:spPr>
          <a:xfrm>
            <a:off x="5867400" y="3613150"/>
            <a:ext cx="3187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UTRIUS</a:t>
            </a:r>
            <a:endParaRPr lang="hr-HR" sz="2800" b="1" dirty="0"/>
          </a:p>
        </p:txBody>
      </p:sp>
      <p:sp>
        <p:nvSpPr>
          <p:cNvPr id="26" name="TekstniOkvir 25"/>
          <p:cNvSpPr txBox="1"/>
          <p:nvPr/>
        </p:nvSpPr>
        <p:spPr>
          <a:xfrm>
            <a:off x="8940800" y="3588960"/>
            <a:ext cx="3187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UTRI</a:t>
            </a:r>
            <a:endParaRPr lang="hr-HR" sz="2800" b="1" dirty="0"/>
          </a:p>
        </p:txBody>
      </p:sp>
      <p:sp>
        <p:nvSpPr>
          <p:cNvPr id="27" name="TekstniOkvir 26"/>
          <p:cNvSpPr txBox="1"/>
          <p:nvPr/>
        </p:nvSpPr>
        <p:spPr>
          <a:xfrm>
            <a:off x="5867400" y="4229100"/>
            <a:ext cx="25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UTRIUSQUE</a:t>
            </a:r>
            <a:endParaRPr lang="hr-HR" sz="2800" b="1" dirty="0"/>
          </a:p>
        </p:txBody>
      </p:sp>
      <p:sp>
        <p:nvSpPr>
          <p:cNvPr id="28" name="TekstniOkvir 27"/>
          <p:cNvSpPr txBox="1"/>
          <p:nvPr/>
        </p:nvSpPr>
        <p:spPr>
          <a:xfrm>
            <a:off x="8966200" y="4220180"/>
            <a:ext cx="215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UTRIQUE</a:t>
            </a:r>
            <a:endParaRPr lang="hr-HR" sz="2800" b="1" dirty="0"/>
          </a:p>
        </p:txBody>
      </p:sp>
      <p:sp>
        <p:nvSpPr>
          <p:cNvPr id="29" name="TekstniOkvir 28"/>
          <p:cNvSpPr txBox="1"/>
          <p:nvPr/>
        </p:nvSpPr>
        <p:spPr>
          <a:xfrm>
            <a:off x="9055100" y="4826000"/>
            <a:ext cx="3187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NEUTRI</a:t>
            </a:r>
            <a:endParaRPr lang="hr-HR" sz="2800" b="1" dirty="0"/>
          </a:p>
        </p:txBody>
      </p:sp>
      <p:sp>
        <p:nvSpPr>
          <p:cNvPr id="30" name="TekstniOkvir 29"/>
          <p:cNvSpPr txBox="1"/>
          <p:nvPr/>
        </p:nvSpPr>
        <p:spPr>
          <a:xfrm>
            <a:off x="5905500" y="4845050"/>
            <a:ext cx="3187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NEUTRIUS</a:t>
            </a:r>
            <a:endParaRPr lang="hr-HR" sz="2800" b="1" dirty="0"/>
          </a:p>
        </p:txBody>
      </p:sp>
      <p:sp>
        <p:nvSpPr>
          <p:cNvPr id="31" name="TekstniOkvir 30"/>
          <p:cNvSpPr txBox="1"/>
          <p:nvPr/>
        </p:nvSpPr>
        <p:spPr>
          <a:xfrm>
            <a:off x="5905500" y="5349220"/>
            <a:ext cx="200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ALTERIUS</a:t>
            </a:r>
            <a:endParaRPr lang="hr-HR" sz="2800" b="1" dirty="0"/>
          </a:p>
        </p:txBody>
      </p:sp>
      <p:sp>
        <p:nvSpPr>
          <p:cNvPr id="32" name="TekstniOkvir 31"/>
          <p:cNvSpPr txBox="1"/>
          <p:nvPr/>
        </p:nvSpPr>
        <p:spPr>
          <a:xfrm>
            <a:off x="9055100" y="5364440"/>
            <a:ext cx="200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ALTERI</a:t>
            </a:r>
            <a:endParaRPr lang="hr-HR" sz="2800" b="1" dirty="0"/>
          </a:p>
        </p:txBody>
      </p:sp>
      <p:sp>
        <p:nvSpPr>
          <p:cNvPr id="33" name="TekstniOkvir 32"/>
          <p:cNvSpPr txBox="1"/>
          <p:nvPr/>
        </p:nvSpPr>
        <p:spPr>
          <a:xfrm>
            <a:off x="9059985" y="5902880"/>
            <a:ext cx="200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ALTERI</a:t>
            </a:r>
            <a:endParaRPr lang="hr-HR" sz="2800" b="1" dirty="0"/>
          </a:p>
        </p:txBody>
      </p:sp>
      <p:sp>
        <p:nvSpPr>
          <p:cNvPr id="34" name="TekstniOkvir 33"/>
          <p:cNvSpPr txBox="1"/>
          <p:nvPr/>
        </p:nvSpPr>
        <p:spPr>
          <a:xfrm>
            <a:off x="5886450" y="5872440"/>
            <a:ext cx="200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ALTERIUS</a:t>
            </a:r>
            <a:endParaRPr lang="hr-HR" sz="2800" b="1" dirty="0"/>
          </a:p>
        </p:txBody>
      </p:sp>
    </p:spTree>
    <p:extLst>
      <p:ext uri="{BB962C8B-B14F-4D97-AF65-F5344CB8AC3E}">
        <p14:creationId xmlns:p14="http://schemas.microsoft.com/office/powerpoint/2010/main" val="2513030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190</Words>
  <Application>Microsoft Office PowerPoint</Application>
  <PresentationFormat>Široki zaslon</PresentationFormat>
  <Paragraphs>63</Paragraphs>
  <Slides>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12" baseType="lpstr">
      <vt:lpstr>Arial</vt:lpstr>
      <vt:lpstr>Arial Rounded MT Bold</vt:lpstr>
      <vt:lpstr>Calibri</vt:lpstr>
      <vt:lpstr>Calibri Light</vt:lpstr>
      <vt:lpstr>Tema sustava Office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prezentacija</dc:title>
  <dc:creator>Barbara</dc:creator>
  <cp:lastModifiedBy>Barbara</cp:lastModifiedBy>
  <cp:revision>13</cp:revision>
  <dcterms:created xsi:type="dcterms:W3CDTF">2015-04-28T17:11:22Z</dcterms:created>
  <dcterms:modified xsi:type="dcterms:W3CDTF">2017-05-09T03:37:22Z</dcterms:modified>
</cp:coreProperties>
</file>